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6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3D1-679E-4552-B707-447B2D443FC8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A0A35-28FE-4499-A62E-D9E729811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136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3D1-679E-4552-B707-447B2D443FC8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A0A35-28FE-4499-A62E-D9E729811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659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3D1-679E-4552-B707-447B2D443FC8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A0A35-28FE-4499-A62E-D9E729811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731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3D1-679E-4552-B707-447B2D443FC8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A0A35-28FE-4499-A62E-D9E729811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46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3D1-679E-4552-B707-447B2D443FC8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A0A35-28FE-4499-A62E-D9E729811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21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3D1-679E-4552-B707-447B2D443FC8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A0A35-28FE-4499-A62E-D9E729811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314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3D1-679E-4552-B707-447B2D443FC8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A0A35-28FE-4499-A62E-D9E729811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041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3D1-679E-4552-B707-447B2D443FC8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A0A35-28FE-4499-A62E-D9E729811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554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3D1-679E-4552-B707-447B2D443FC8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A0A35-28FE-4499-A62E-D9E729811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259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3D1-679E-4552-B707-447B2D443FC8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A0A35-28FE-4499-A62E-D9E729811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14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163D1-679E-4552-B707-447B2D443FC8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A0A35-28FE-4499-A62E-D9E729811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104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163D1-679E-4552-B707-447B2D443FC8}" type="datetimeFigureOut">
              <a:rPr lang="zh-CN" altLang="en-US" smtClean="0"/>
              <a:t>2018/1/30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A0A35-28FE-4499-A62E-D9E729811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00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世界美食文化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22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世界各地美食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中国满汉全席</a:t>
            </a:r>
            <a:endParaRPr lang="en-US" altLang="zh-CN" dirty="0" smtClean="0"/>
          </a:p>
          <a:p>
            <a:r>
              <a:rPr lang="zh-CN" altLang="en-US" dirty="0" smtClean="0"/>
              <a:t>日本料理</a:t>
            </a:r>
            <a:endParaRPr lang="en-US" altLang="zh-CN" dirty="0" smtClean="0"/>
          </a:p>
          <a:p>
            <a:r>
              <a:rPr lang="zh-CN" altLang="en-US" dirty="0" smtClean="0"/>
              <a:t>土耳其的烤肉卷</a:t>
            </a:r>
            <a:endParaRPr lang="en-US" altLang="zh-CN" dirty="0" smtClean="0"/>
          </a:p>
          <a:p>
            <a:r>
              <a:rPr lang="zh-CN" altLang="en-US" dirty="0" smtClean="0"/>
              <a:t>意大利的全肉披萨</a:t>
            </a:r>
            <a:endParaRPr lang="en-US" altLang="zh-CN" dirty="0" smtClean="0"/>
          </a:p>
          <a:p>
            <a:r>
              <a:rPr lang="zh-CN" altLang="en-US" dirty="0" smtClean="0"/>
              <a:t>印度的咖喱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8392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世界各地美食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567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美食图片</a:t>
            </a:r>
            <a:endParaRPr lang="zh-CN" altLang="en-US" dirty="0"/>
          </a:p>
        </p:txBody>
      </p:sp>
      <p:pic>
        <p:nvPicPr>
          <p:cNvPr id="1028" name="Picture 4" descr="E:\计算机基础\PPT\编写PPT教材\6-3\素材\美食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56792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计算机基础\PPT\编写PPT教材\6-3\素材\美食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570" y="4293336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计算机基础\PPT\编写PPT教材\6-3\素材\美食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62" y="1700808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计算机基础\PPT\编写PPT教材\6-3\素材\美食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722" y="4293096"/>
            <a:ext cx="288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36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我国恩</a:t>
            </a:r>
            <a:r>
              <a:rPr lang="zh-CN" altLang="en-US" dirty="0"/>
              <a:t>格尔</a:t>
            </a:r>
            <a:r>
              <a:rPr lang="zh-CN" altLang="en-US" dirty="0" smtClean="0"/>
              <a:t>系数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000" dirty="0"/>
              <a:t>恩格尔系数（</a:t>
            </a:r>
            <a:r>
              <a:rPr lang="en-US" altLang="zh-CN" sz="2000" dirty="0"/>
              <a:t>%</a:t>
            </a:r>
            <a:r>
              <a:rPr lang="zh-CN" altLang="en-US" sz="2000" dirty="0"/>
              <a:t>）</a:t>
            </a:r>
            <a:r>
              <a:rPr lang="en-US" altLang="zh-CN" sz="2000" dirty="0"/>
              <a:t>= </a:t>
            </a:r>
            <a:r>
              <a:rPr lang="zh-CN" altLang="en-US" sz="2000" dirty="0"/>
              <a:t>食品支出总额 </a:t>
            </a:r>
            <a:r>
              <a:rPr lang="en-US" altLang="zh-CN" sz="2000" dirty="0"/>
              <a:t>/</a:t>
            </a:r>
            <a:r>
              <a:rPr lang="zh-CN" altLang="en-US" sz="2000" dirty="0"/>
              <a:t>家庭或个人消费支出总额</a:t>
            </a:r>
            <a:r>
              <a:rPr lang="en-US" altLang="zh-CN" sz="2000" dirty="0"/>
              <a:t>×100%</a:t>
            </a:r>
            <a:endParaRPr lang="zh-CN" altLang="en-US" sz="2000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194352"/>
              </p:ext>
            </p:extLst>
          </p:nvPr>
        </p:nvGraphicFramePr>
        <p:xfrm>
          <a:off x="1403648" y="2564904"/>
          <a:ext cx="6552729" cy="34563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84243"/>
                <a:gridCol w="2184243"/>
                <a:gridCol w="2184243"/>
              </a:tblGrid>
              <a:tr h="1136345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4000" u="none" strike="noStrike" dirty="0">
                          <a:effectLst/>
                        </a:rPr>
                        <a:t>时间</a:t>
                      </a:r>
                      <a:endParaRPr lang="zh-CN" altLang="en-US" sz="4000" b="0" i="0" u="none" strike="noStrike" dirty="0">
                        <a:solidFill>
                          <a:srgbClr val="FFFFFF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4000" u="none" strike="noStrike">
                          <a:effectLst/>
                        </a:rPr>
                        <a:t>城市</a:t>
                      </a:r>
                      <a:endParaRPr lang="zh-CN" altLang="en-US" sz="4000" b="0" i="0" u="none" strike="noStrike">
                        <a:solidFill>
                          <a:srgbClr val="FFFFFF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4000" u="none" strike="noStrike">
                          <a:effectLst/>
                        </a:rPr>
                        <a:t>乡镇</a:t>
                      </a:r>
                      <a:endParaRPr lang="zh-CN" altLang="en-US" sz="4000" b="0" i="0" u="none" strike="noStrike">
                        <a:solidFill>
                          <a:srgbClr val="FFFFFF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b"/>
                </a:tc>
              </a:tr>
              <a:tr h="1136345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4000" u="none" strike="noStrike">
                          <a:effectLst/>
                        </a:rPr>
                        <a:t>2011</a:t>
                      </a:r>
                      <a:endParaRPr lang="en-US" altLang="zh-CN" sz="4000" b="0" i="0" u="none" strike="noStrike">
                        <a:solidFill>
                          <a:srgbClr val="FFFFFF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4000" u="none" strike="noStrike">
                          <a:effectLst/>
                        </a:rPr>
                        <a:t>36.30%</a:t>
                      </a:r>
                      <a:endParaRPr lang="en-US" altLang="zh-CN" sz="4000" b="0" i="0" u="none" strike="noStrike">
                        <a:solidFill>
                          <a:srgbClr val="FFFFFF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4000" u="none" strike="noStrike">
                          <a:effectLst/>
                        </a:rPr>
                        <a:t>40.40%</a:t>
                      </a:r>
                      <a:endParaRPr lang="en-US" altLang="zh-CN" sz="4000" b="0" i="0" u="none" strike="noStrike">
                        <a:solidFill>
                          <a:srgbClr val="FFFFFF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b"/>
                </a:tc>
              </a:tr>
              <a:tr h="1183693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4000" u="none" strike="noStrike">
                          <a:effectLst/>
                        </a:rPr>
                        <a:t>2012</a:t>
                      </a:r>
                      <a:endParaRPr lang="en-US" altLang="zh-CN" sz="4000" b="0" i="0" u="none" strike="noStrike">
                        <a:solidFill>
                          <a:srgbClr val="FFFFFF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4000" u="none" strike="noStrike" dirty="0">
                          <a:effectLst/>
                        </a:rPr>
                        <a:t>37.10%</a:t>
                      </a:r>
                      <a:endParaRPr lang="en-US" altLang="zh-CN" sz="4000" b="0" i="0" u="none" strike="noStrike" dirty="0">
                        <a:solidFill>
                          <a:srgbClr val="FFFFFF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4000" u="none" strike="noStrike" dirty="0">
                          <a:effectLst/>
                        </a:rPr>
                        <a:t>40.80%</a:t>
                      </a:r>
                      <a:endParaRPr lang="en-US" altLang="zh-CN" sz="4000" b="0" i="0" u="none" strike="noStrike" dirty="0">
                        <a:solidFill>
                          <a:srgbClr val="FFFFFF"/>
                        </a:solidFill>
                        <a:effectLst/>
                        <a:latin typeface="宋体"/>
                      </a:endParaRP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200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我国恩</a:t>
            </a:r>
            <a:r>
              <a:rPr lang="zh-CN" altLang="en-US" dirty="0"/>
              <a:t>格尔</a:t>
            </a:r>
            <a:r>
              <a:rPr lang="zh-CN" altLang="en-US" dirty="0" smtClean="0"/>
              <a:t>系数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000" dirty="0"/>
              <a:t>恩格尔系数（</a:t>
            </a:r>
            <a:r>
              <a:rPr lang="en-US" altLang="zh-CN" sz="2000" dirty="0"/>
              <a:t>%</a:t>
            </a:r>
            <a:r>
              <a:rPr lang="zh-CN" altLang="en-US" sz="2000" dirty="0"/>
              <a:t>）</a:t>
            </a:r>
            <a:r>
              <a:rPr lang="en-US" altLang="zh-CN" sz="2000" dirty="0"/>
              <a:t>= </a:t>
            </a:r>
            <a:r>
              <a:rPr lang="zh-CN" altLang="en-US" sz="2000" dirty="0"/>
              <a:t>食品支出总额 </a:t>
            </a:r>
            <a:r>
              <a:rPr lang="en-US" altLang="zh-CN" sz="2000" dirty="0"/>
              <a:t>/</a:t>
            </a:r>
            <a:r>
              <a:rPr lang="zh-CN" altLang="en-US" sz="2000" dirty="0"/>
              <a:t>家庭或个人消费支出总额</a:t>
            </a:r>
            <a:r>
              <a:rPr lang="en-US" altLang="zh-CN" sz="2000" dirty="0"/>
              <a:t>×100%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6952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色彩</Template>
  <TotalTime>98</TotalTime>
  <Words>93</Words>
  <Application>Microsoft Office PowerPoint</Application>
  <PresentationFormat>全屏显示(4:3)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世界美食文化</vt:lpstr>
      <vt:lpstr>世界各地美食</vt:lpstr>
      <vt:lpstr>世界各地美食</vt:lpstr>
      <vt:lpstr>美食图片</vt:lpstr>
      <vt:lpstr>我国恩格尔系数</vt:lpstr>
      <vt:lpstr>我国恩格尔系数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世界美食文化</dc:title>
  <cp:lastModifiedBy>pc</cp:lastModifiedBy>
  <cp:revision>9</cp:revision>
  <dcterms:created xsi:type="dcterms:W3CDTF">2013-08-15T11:55:14Z</dcterms:created>
  <dcterms:modified xsi:type="dcterms:W3CDTF">2018-01-30T10:07:28Z</dcterms:modified>
</cp:coreProperties>
</file>