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3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9900"/>
    <a:srgbClr val="008000"/>
    <a:srgbClr val="FF3300"/>
    <a:srgbClr val="FF6600"/>
    <a:srgbClr val="996633"/>
    <a:srgbClr val="6600FF"/>
    <a:srgbClr val="FF99FF"/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568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2704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33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147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1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392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72980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915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101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hyperlink" Target="http://wtyl.beijing.cn/lbjwh/whyc/n214037581.shtml" TargetMode="Externa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0" name="WordArt 24" descr="绿色大理石"/>
          <p:cNvSpPr>
            <a:spLocks noChangeArrowheads="1" noChangeShapeType="1" noTextEdit="1"/>
          </p:cNvSpPr>
          <p:nvPr/>
        </p:nvSpPr>
        <p:spPr bwMode="auto">
          <a:xfrm>
            <a:off x="5554663" y="404813"/>
            <a:ext cx="2905125" cy="1306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33CCCC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211370" dir="14235886" algn="ctr" rotWithShape="0">
                    <a:srgbClr val="868686">
                      <a:alpha val="50000"/>
                    </a:srgbClr>
                  </a:outerShdw>
                </a:effectLst>
                <a:latin typeface="宋体"/>
                <a:ea typeface="宋体"/>
              </a:rPr>
              <a:t>目录</a:t>
            </a:r>
          </a:p>
        </p:txBody>
      </p:sp>
      <p:pic>
        <p:nvPicPr>
          <p:cNvPr id="4124" name="Picture 28" descr="4B26658386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60" y="2855218"/>
            <a:ext cx="3048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4B26658386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60" y="3647306"/>
            <a:ext cx="3048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7" name="Picture 31" descr="4B26658386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439394"/>
            <a:ext cx="3048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26802" y="2731567"/>
            <a:ext cx="25330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</a:rPr>
              <a:t>京剧起源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】</a:t>
            </a:r>
            <a:r>
              <a:rPr lang="en-US" altLang="zh-CN" sz="1600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1600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1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9552" y="4293096"/>
            <a:ext cx="25330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+mn-ea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+mn-ea"/>
              </a:rPr>
              <a:t>艺术特色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+mn-ea"/>
              </a:rPr>
              <a:t>】</a:t>
            </a:r>
            <a:r>
              <a:rPr lang="en-US" altLang="zh-CN" sz="1600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1600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1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9552" y="3523655"/>
            <a:ext cx="25330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+mn-ea"/>
              </a:rPr>
              <a:t>【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+mn-ea"/>
              </a:rPr>
              <a:t>京剧名家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+mn-ea"/>
              </a:rPr>
              <a:t>】</a:t>
            </a:r>
            <a:r>
              <a:rPr lang="en-US" altLang="zh-CN" sz="1600" dirty="0">
                <a:solidFill>
                  <a:srgbClr val="FF0000"/>
                </a:solidFill>
                <a:latin typeface="+mn-lt"/>
                <a:ea typeface="+mn-ea"/>
              </a:rPr>
              <a:t/>
            </a:r>
            <a:br>
              <a:rPr lang="en-US" altLang="zh-CN" sz="1600" dirty="0">
                <a:solidFill>
                  <a:srgbClr val="FF0000"/>
                </a:solidFill>
                <a:latin typeface="+mn-lt"/>
                <a:ea typeface="+mn-ea"/>
              </a:rPr>
            </a:br>
            <a:endParaRPr lang="zh-CN" altLang="en-US" sz="1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-108520" y="92813"/>
            <a:ext cx="4752528" cy="6200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900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</a:rPr>
              <a:t>      </a:t>
            </a:r>
            <a:r>
              <a:rPr lang="zh-CN" altLang="en-US" sz="2400" dirty="0" smtClean="0">
                <a:solidFill>
                  <a:srgbClr val="FF0000"/>
                </a:solidFill>
              </a:rPr>
              <a:t>中国</a:t>
            </a:r>
            <a:r>
              <a:rPr lang="zh-CN" altLang="en-US" sz="2400" dirty="0">
                <a:solidFill>
                  <a:srgbClr val="FF0000"/>
                </a:solidFill>
              </a:rPr>
              <a:t>京剧是中国的</a:t>
            </a:r>
            <a:r>
              <a:rPr lang="zh-CN" altLang="en-US" sz="2400" dirty="0" smtClean="0">
                <a:solidFill>
                  <a:srgbClr val="FF0000"/>
                </a:solidFill>
              </a:rPr>
              <a:t>“国粹”，</a:t>
            </a:r>
            <a:r>
              <a:rPr lang="zh-CN" altLang="en-US" sz="2400" dirty="0">
                <a:solidFill>
                  <a:srgbClr val="FF0000"/>
                </a:solidFill>
              </a:rPr>
              <a:t>是流行于全国的重要剧种之一。迄今已有</a:t>
            </a:r>
            <a:r>
              <a:rPr lang="en-US" altLang="zh-CN" sz="2400" dirty="0">
                <a:solidFill>
                  <a:srgbClr val="FF0000"/>
                </a:solidFill>
              </a:rPr>
              <a:t>200</a:t>
            </a:r>
            <a:r>
              <a:rPr lang="zh-CN" altLang="en-US" sz="2400" dirty="0">
                <a:solidFill>
                  <a:srgbClr val="FF0000"/>
                </a:solidFill>
              </a:rPr>
              <a:t>多年的历史。清</a:t>
            </a:r>
            <a:r>
              <a:rPr lang="zh-CN" altLang="en-US" sz="2400" dirty="0" smtClean="0">
                <a:solidFill>
                  <a:srgbClr val="FF0000"/>
                </a:solidFill>
              </a:rPr>
              <a:t>乾隆五十五年，原来</a:t>
            </a:r>
            <a:r>
              <a:rPr lang="zh-CN" altLang="en-US" sz="2400" dirty="0">
                <a:solidFill>
                  <a:srgbClr val="FF0000"/>
                </a:solidFill>
              </a:rPr>
              <a:t>在南方演出的三庆、四喜、春台、和春</a:t>
            </a:r>
            <a:r>
              <a:rPr lang="en-US" altLang="zh-CN" sz="2400" dirty="0">
                <a:solidFill>
                  <a:srgbClr val="FF0000"/>
                </a:solidFill>
              </a:rPr>
              <a:t>4</a:t>
            </a:r>
            <a:r>
              <a:rPr lang="zh-CN" altLang="en-US" sz="2400" dirty="0">
                <a:solidFill>
                  <a:srgbClr val="FF0000"/>
                </a:solidFill>
              </a:rPr>
              <a:t>个徽调班社，陆续进京演出，同来自湖北的汉调艺人合作，相互影响，又接受了昆曲、秦腔的部分剧目、曲调和表演方法，并吸收了一些民间曲调，逐渐融合、演变，发展成为京剧。</a:t>
            </a:r>
          </a:p>
        </p:txBody>
      </p:sp>
      <p:pic>
        <p:nvPicPr>
          <p:cNvPr id="5128" name="Picture 8" descr="6418780358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6094413"/>
            <a:ext cx="3962400" cy="76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105400" y="475555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京剧起源</a:t>
            </a:r>
            <a:endParaRPr lang="zh-CN" altLang="en-US" sz="4400" b="1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7" name="Picture 23" descr="4B26588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6418263"/>
            <a:ext cx="6477000" cy="43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2005101910002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6035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114656351112553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1905000" cy="2857500"/>
          </a:xfrm>
          <a:prstGeom prst="rect">
            <a:avLst/>
          </a:prstGeom>
          <a:noFill/>
          <a:ln w="38100" cmpd="dbl">
            <a:solidFill>
              <a:srgbClr val="FF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179388" y="3716338"/>
            <a:ext cx="2743200" cy="2677656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程长庚名椿，一名闻翰，字玉山</a:t>
            </a:r>
            <a:r>
              <a:rPr lang="en-US" altLang="zh-CN" sz="1600" dirty="0">
                <a:solidFill>
                  <a:srgbClr val="FF0000"/>
                </a:solidFill>
              </a:rPr>
              <a:t>(</a:t>
            </a:r>
            <a:r>
              <a:rPr lang="zh-CN" altLang="en-US" sz="1600" dirty="0">
                <a:solidFill>
                  <a:srgbClr val="FF0000"/>
                </a:solidFill>
              </a:rPr>
              <a:t>一作玉珊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  <a:r>
              <a:rPr lang="zh-CN" altLang="en-US" sz="1600" dirty="0">
                <a:solidFill>
                  <a:srgbClr val="FF0000"/>
                </a:solidFill>
              </a:rPr>
              <a:t>，寓名四箴堂。祖居安徽怀宁石牌镇，出生于潜山县黄泥镇程家井。其父程祥桂是道光年间三庆班掌班人。</a:t>
            </a:r>
            <a:br>
              <a:rPr lang="zh-CN" altLang="en-US" sz="1600" dirty="0">
                <a:solidFill>
                  <a:srgbClr val="FF0000"/>
                </a:solidFill>
              </a:rPr>
            </a:b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008" y="477620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京剧名家</a:t>
            </a:r>
            <a:endParaRPr lang="zh-CN" altLang="en-US" sz="4400" b="1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1" name="Picture 25" descr="4B25816646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44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4B2581874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188" y="213360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4B2581874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908050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4B2581874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7651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9" name="Picture 23" descr="4B2581874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924175"/>
            <a:ext cx="9525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44" name="Rectangle 28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251155"/>
            <a:ext cx="3743970" cy="46345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dirty="0">
                <a:solidFill>
                  <a:srgbClr val="008000"/>
                </a:solidFill>
              </a:rPr>
              <a:t>        </a:t>
            </a:r>
            <a:r>
              <a:rPr lang="en-US" altLang="zh-CN" sz="2000" dirty="0" smtClean="0">
                <a:solidFill>
                  <a:srgbClr val="008000"/>
                </a:solidFill>
              </a:rPr>
              <a:t> </a:t>
            </a:r>
            <a:r>
              <a:rPr lang="zh-CN" altLang="en-US" sz="2000" dirty="0">
                <a:solidFill>
                  <a:srgbClr val="FF0000"/>
                </a:solidFill>
              </a:rPr>
              <a:t>京剧</a:t>
            </a:r>
            <a:r>
              <a:rPr lang="zh-CN" altLang="en-US" sz="2000" dirty="0" smtClean="0">
                <a:solidFill>
                  <a:srgbClr val="FF0000"/>
                </a:solidFill>
              </a:rPr>
              <a:t>舞台艺术最大限度</a:t>
            </a:r>
            <a:r>
              <a:rPr lang="zh-CN" altLang="en-US" sz="2000" dirty="0">
                <a:solidFill>
                  <a:srgbClr val="FF0000"/>
                </a:solidFill>
              </a:rPr>
              <a:t>地超脱了</a:t>
            </a:r>
            <a:r>
              <a:rPr lang="zh-CN" altLang="en-US" sz="2000" dirty="0" smtClean="0">
                <a:solidFill>
                  <a:srgbClr val="FF0000"/>
                </a:solidFill>
              </a:rPr>
              <a:t>舞台</a:t>
            </a:r>
            <a:r>
              <a:rPr lang="zh-CN" altLang="en-US" sz="2000" dirty="0">
                <a:solidFill>
                  <a:srgbClr val="FF0000"/>
                </a:solidFill>
              </a:rPr>
              <a:t>空间和时间的限制，以达到“以形传神，形神兼备</a:t>
            </a:r>
            <a:r>
              <a:rPr lang="zh-CN" altLang="en-US" sz="2000" dirty="0" smtClean="0">
                <a:solidFill>
                  <a:srgbClr val="FF0000"/>
                </a:solidFill>
              </a:rPr>
              <a:t>”的</a:t>
            </a:r>
            <a:r>
              <a:rPr lang="zh-CN" altLang="en-US" sz="2000" dirty="0">
                <a:solidFill>
                  <a:srgbClr val="FF0000"/>
                </a:solidFill>
              </a:rPr>
              <a:t>艺术境界。表演上要求精致细腻，处处入戏；</a:t>
            </a:r>
            <a:r>
              <a:rPr lang="zh-CN" altLang="en-US" sz="2000" dirty="0" smtClean="0">
                <a:solidFill>
                  <a:srgbClr val="FF0000"/>
                </a:solidFill>
              </a:rPr>
              <a:t>唱腔上</a:t>
            </a:r>
            <a:r>
              <a:rPr lang="zh-CN" altLang="en-US" sz="2000" dirty="0">
                <a:solidFill>
                  <a:srgbClr val="FF0000"/>
                </a:solidFill>
              </a:rPr>
              <a:t>要求悠扬委婉，声情并茂；武戏则不以火爆勇猛</a:t>
            </a:r>
            <a:r>
              <a:rPr lang="zh-CN" altLang="en-US" sz="2000" dirty="0" smtClean="0">
                <a:solidFill>
                  <a:srgbClr val="FF0000"/>
                </a:solidFill>
              </a:rPr>
              <a:t>取胜</a:t>
            </a:r>
            <a:r>
              <a:rPr lang="zh-CN" altLang="en-US" sz="2000" dirty="0">
                <a:solidFill>
                  <a:srgbClr val="FF0000"/>
                </a:solidFill>
              </a:rPr>
              <a:t>，而以“武戏文唱”见佳。</a:t>
            </a:r>
            <a:br>
              <a:rPr lang="zh-CN" altLang="en-US" sz="2000" dirty="0">
                <a:solidFill>
                  <a:srgbClr val="FF0000"/>
                </a:solidFill>
              </a:rPr>
            </a:br>
            <a:r>
              <a:rPr lang="zh-CN" altLang="en-US" sz="2000" dirty="0">
                <a:solidFill>
                  <a:srgbClr val="008000"/>
                </a:solidFill>
              </a:rPr>
              <a:t/>
            </a:r>
            <a:br>
              <a:rPr lang="zh-CN" altLang="en-US" sz="2000" dirty="0">
                <a:solidFill>
                  <a:srgbClr val="008000"/>
                </a:solidFill>
              </a:rPr>
            </a:br>
            <a:endParaRPr lang="zh-CN" altLang="en-US" sz="2000" dirty="0">
              <a:solidFill>
                <a:srgbClr val="008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55923" y="231229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艺术特色</a:t>
            </a:r>
            <a:endParaRPr lang="zh-CN" altLang="en-US" sz="4400" b="1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Picture 19" descr="Img21403758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6680"/>
            <a:ext cx="1436900" cy="20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wrap="none" lIns="91440" tIns="45720" rIns="91440" bIns="45720">
        <a:spAutoFit/>
        <a:scene3d>
          <a:camera prst="orthographicFront">
            <a:rot lat="0" lon="0" rev="0"/>
          </a:camera>
          <a:lightRig rig="contrasting" dir="t">
            <a:rot lat="0" lon="0" rev="4500000"/>
          </a:lightRig>
        </a:scene3d>
        <a:sp3d contourW="6350" prstMaterial="metal">
          <a:bevelT w="127000" h="31750" prst="relaxedInset"/>
          <a:contourClr>
            <a:schemeClr val="accent1">
              <a:shade val="75000"/>
            </a:schemeClr>
          </a:contourClr>
        </a:sp3d>
      </a:bodyPr>
      <a:lstStyle>
        <a:defPPr algn="ctr">
          <a:defRPr sz="5400" b="1" cap="all" spc="0" dirty="0" smtClean="0">
            <a:ln w="0"/>
            <a:solidFill>
              <a:srgbClr val="FF33CC"/>
            </a:solidFill>
            <a:effectLst>
              <a:reflection blurRad="12700" stA="50000" endPos="50000" dist="5000" dir="5400000" sy="-100000" rotWithShape="0"/>
            </a:effectLst>
            <a:latin typeface="华文彩云" panose="02010800040101010101" pitchFamily="2" charset="-122"/>
            <a:ea typeface="华文彩云" panose="02010800040101010101" pitchFamily="2" charset="-122"/>
          </a:defRPr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226</Words>
  <Application>Microsoft Office PowerPoint</Application>
  <PresentationFormat>全屏显示(4:3)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MS</cp:lastModifiedBy>
  <cp:revision>18</cp:revision>
  <dcterms:created xsi:type="dcterms:W3CDTF">2012-03-21T01:14:41Z</dcterms:created>
  <dcterms:modified xsi:type="dcterms:W3CDTF">2018-01-11T12:32:17Z</dcterms:modified>
</cp:coreProperties>
</file>